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731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6dd852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8b4c2b9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b44ede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a3b0972d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2_BD#2a3b0972d.fixed?pid=7b38c3109&amp;color=255,255,255&amp;bbb=1"/>
              <p:cNvSpPr/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等比数列前</a:t>
                </a:r>
                <a14:m>
                  <m:oMath xmlns:m="http://schemas.openxmlformats.org/officeDocument/2006/math">
                    <m:r>
                      <a:rPr lang="en-US" altLang="zh-CN" sz="4400" b="1" i="1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项和的性质汇总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3" name="C_2_BD#2a3b0972d.fixed?pid=7b38c3109&amp;color=255,255,25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blipFill>
                <a:blip r:embed="rId3"/>
                <a:stretch>
                  <a:fillRect t="-16154" b="-3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20975763e?pid=e6dd85241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若题目围绕着等比数列的前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项和展开，且题干条件中涉及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连续的片段和、奇（偶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）数项的和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等内容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，应优先考虑运用等比数列前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项和的性质进行解题，避免直接套用前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项和公式的繁琐计算.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20975763e?pid=e6dd8524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46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1ffdcece?pid=28b4c2b98&amp;color=0,0,0&amp;bt=1&amp;bbb=1&amp;hb=1"/>
              <p:cNvSpPr/>
              <p:nvPr/>
            </p:nvSpPr>
            <p:spPr>
              <a:xfrm>
                <a:off x="832104" y="1080000"/>
                <a:ext cx="10533888" cy="3148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1.片段和性质: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仍为等比数列，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且公比为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意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，满足上述性质；若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为奇数时，满足上述性质，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为偶数时，上述性质不成立.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.奇偶项和性质: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中，奇数项和为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，偶数项和为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的项数为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是公比为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e1ffdcece?pid=28b4c2b9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148330"/>
              </a:xfrm>
              <a:prstGeom prst="rect">
                <a:avLst/>
              </a:prstGeom>
              <a:blipFill>
                <a:blip r:embed="rId3"/>
                <a:stretch>
                  <a:fillRect l="-1389" r="-1910" b="-44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99ff6adf6?vop=1&amp;pid=cb44ede8a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（片段和性质）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99ff6adf6?vop=1&amp;pid=cb44ede8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99ff6adf6.bracket?vop=1&amp;pid=cb44ede8a&amp;color=0,0,0&amp;vpa=1"/>
          <p:cNvSpPr/>
          <p:nvPr/>
        </p:nvSpPr>
        <p:spPr>
          <a:xfrm>
            <a:off x="7821961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99ff6adf6.choices?vop=1&amp;pid=cb44ede8a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58872" algn="l"/>
                    <a:tab pos="5063744" algn="l"/>
                    <a:tab pos="75956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85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−85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−130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99ff6adf6.choices?vop=1&amp;pid=cb44ede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99ff6adf6?vop=1&amp;pid=cb44ede8a&amp;color=0,0,0&amp;bbb=1"/>
              <p:cNvSpPr/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通过观察发现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下标为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2，4，6，8，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可根据本攻略中的片段和性质及等比中项的性质求解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99ff6adf6?vop=1&amp;pid=cb44ede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99ff6adf6?vop=1&amp;pid=cb44ede8a&amp;color=0,0,0&amp;bbb=1"/>
              <p:cNvSpPr/>
              <p:nvPr/>
            </p:nvSpPr>
            <p:spPr>
              <a:xfrm>
                <a:off x="832104" y="2330315"/>
                <a:ext cx="10533888" cy="2583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否则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(−5−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(21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公比为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+21=−1×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经检验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矛盾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舍去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若不检验，则可以算出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，容易错选D）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4_1#99ff6adf6?vop=1&amp;pid=cb44ede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0315"/>
                <a:ext cx="10533888" cy="2583498"/>
              </a:xfrm>
              <a:prstGeom prst="rect">
                <a:avLst/>
              </a:prstGeom>
              <a:blipFill>
                <a:blip r:embed="rId6"/>
                <a:stretch>
                  <a:fillRect l="-1042" b="-42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dad5565e9?vop=1&amp;pid=cb44ede8a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（奇偶项和性质）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，所有奇数项的和为85，所有偶数项的和为42，则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5_1#dad5565e9?vop=1&amp;pid=cb44ede8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dad5565e9.bracket?vop=1&amp;pid=cb44ede8a&amp;color=0,0,0&amp;vpa=2"/>
          <p:cNvSpPr/>
          <p:nvPr/>
        </p:nvSpPr>
        <p:spPr>
          <a:xfrm>
            <a:off x="10330973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p:sp>
        <p:nvSpPr>
          <p:cNvPr id="4" name="QC_4_BD.5_2#dad5565e9.choices?vop=1&amp;pid=cb44ede8a&amp;color=0,0,0&amp;bbb=1"/>
          <p:cNvSpPr/>
          <p:nvPr/>
        </p:nvSpPr>
        <p:spPr>
          <a:xfrm>
            <a:off x="832104" y="1370195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96972" algn="l"/>
                <a:tab pos="5368544" algn="l"/>
                <a:tab pos="80528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dad5565e9?vop=1&amp;pid=cb44ede8a&amp;color=0,0,0&amp;bbb=1"/>
              <p:cNvSpPr/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根据本攻略中的奇偶项和性质求出公比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再结合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项的和的表达式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7_1#dad5565e9?vop=1&amp;pid=cb44ede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8_1#dad5565e9?vop=1&amp;pid=cb44ede8a&amp;color=0,0,0&amp;bbb=1"/>
              <p:cNvSpPr/>
              <p:nvPr/>
            </p:nvSpPr>
            <p:spPr>
              <a:xfrm>
                <a:off x="832104" y="2330315"/>
                <a:ext cx="10533888" cy="17325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因为等比数列有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则奇数项有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偶数项有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85−1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符合项数为奇数的情况，故去掉首项之后，奇数项与偶数项一一对应，直接利用性质可求得公比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项的和为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=85+42=127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8_1#dad5565e9?vop=1&amp;pid=cb44ede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0315"/>
                <a:ext cx="10533888" cy="1732598"/>
              </a:xfrm>
              <a:prstGeom prst="rect">
                <a:avLst/>
              </a:prstGeom>
              <a:blipFill>
                <a:blip r:embed="rId5"/>
                <a:stretch>
                  <a:fillRect l="-1042" b="-63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4a9f63d19?vop=1&amp;pid=cb44ede8a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已知公比不为1的等比数列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9_1#4a9f63d19?vop=1&amp;pid=cb44ede8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0_1#4a9f63d19.bracket?vop=1&amp;pid=cb44ede8a&amp;color=0,0,0&amp;vpa=3"/>
          <p:cNvSpPr/>
          <p:nvPr/>
        </p:nvSpPr>
        <p:spPr>
          <a:xfrm>
            <a:off x="7749254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p:sp>
        <p:nvSpPr>
          <p:cNvPr id="4" name="QC_4_BD.9_2#4a9f63d19.choices?vop=1&amp;pid=cb44ede8a&amp;color=0,0,0&amp;bbb=1"/>
          <p:cNvSpPr/>
          <p:nvPr/>
        </p:nvSpPr>
        <p:spPr>
          <a:xfrm>
            <a:off x="832104" y="1370195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20772" algn="l"/>
                <a:tab pos="5317744" algn="l"/>
                <a:tab pos="80274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84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11_1#4a9f63d19?vop=1&amp;pid=cb44ede8a&amp;color=0,0,0&amp;bbb=1&amp;hb=1"/>
              <p:cNvSpPr/>
              <p:nvPr/>
            </p:nvSpPr>
            <p:spPr>
              <a:xfrm>
                <a:off x="832104" y="172198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题干中出现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且分别与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相结合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所以应该考虑通过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进行转化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并进行运算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已知两个等式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可以利用求基本量的方法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再求解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配凑求解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11_1#4a9f63d19?vop=1&amp;pid=cb44ede8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932498"/>
              </a:xfrm>
              <a:prstGeom prst="rect">
                <a:avLst/>
              </a:prstGeom>
              <a:blipFill>
                <a:blip r:embed="rId4"/>
                <a:stretch>
                  <a:fillRect l="-1042" r="-2836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4a9f63d19?vop=1&amp;pid=cb44ede8a&amp;color=0,0,0&amp;bt=1&amp;bbb=1"/>
              <p:cNvSpPr/>
              <p:nvPr/>
            </p:nvSpPr>
            <p:spPr>
              <a:xfrm>
                <a:off x="832104" y="1080000"/>
                <a:ext cx="10533888" cy="473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舍去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)=3×(−2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×(1−2+4)=36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B．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②÷①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所以整理可得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舍去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endParaRPr lang="en-US" altLang="zh-CN" sz="14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den>
                        </m:f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=−12×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1+8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B．</a:t>
                </a:r>
                <a:endParaRPr lang="en-US" altLang="zh-CN" sz="14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2" name="QC_4_AS.12_1#4a9f63d19?vop=1&amp;pid=cb44ede8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737100"/>
              </a:xfrm>
              <a:prstGeom prst="rect">
                <a:avLst/>
              </a:prstGeom>
              <a:blipFill>
                <a:blip r:embed="rId3"/>
                <a:stretch>
                  <a:fillRect l="-1042" b="-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4a9f63d19?vop=1&amp;pid=cb44ede8a&amp;color=0,0,0&amp;bt=1&amp;bbb=1">
                <a:extLst>
                  <a:ext uri="{FF2B5EF4-FFF2-40B4-BE49-F238E27FC236}">
                    <a16:creationId xmlns:a16="http://schemas.microsoft.com/office/drawing/2014/main" id="{C7479916-0852-5C40-C131-CB754C01A931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23929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设等比数列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舍去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)=3×(16−8+4)=36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B．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12_1#4a9f63d19?vop=1&amp;pid=cb44ede8a&amp;color=0,0,0&amp;bt=1&amp;bbb=1">
                <a:extLst>
                  <a:ext uri="{FF2B5EF4-FFF2-40B4-BE49-F238E27FC236}">
                    <a16:creationId xmlns:a16="http://schemas.microsoft.com/office/drawing/2014/main" id="{C7479916-0852-5C40-C131-CB754C01A9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392998"/>
              </a:xfrm>
              <a:prstGeom prst="rect">
                <a:avLst/>
              </a:prstGeom>
              <a:blipFill>
                <a:blip r:embed="rId2"/>
                <a:stretch>
                  <a:fillRect l="-1042" b="-43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206336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921</Words>
  <Application>Microsoft Office PowerPoint</Application>
  <PresentationFormat>宽屏</PresentationFormat>
  <Paragraphs>68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2025-10-22T02:23:20Z</dcterms:created>
  <dcterms:modified xsi:type="dcterms:W3CDTF">2025-10-22T02:32:13Z</dcterms:modified>
  <cp:category/>
  <cp:contentStatus/>
</cp:coreProperties>
</file>